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</p:sldIdLst>
  <p:sldSz cx="18288000" cy="10287000"/>
  <p:notesSz cx="6858000" cy="9144000"/>
  <p:embeddedFontLst>
    <p:embeddedFont>
      <p:font typeface="Brandon Text 1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Brandon Text 2"/>
      <p:regular r:id="rId26"/>
    </p:embeddedFont>
    <p:embeddedFont>
      <p:font typeface="Brandon Text 3"/>
      <p:regular r:id="rId27"/>
    </p:embeddedFont>
    <p:embeddedFont>
      <p:font typeface="Arial Black" panose="020B0A04020102020204" pitchFamily="34" charset="0"/>
      <p:bold r:id="rId28"/>
    </p:embeddedFont>
    <p:embeddedFont>
      <p:font typeface="Georgia Pro Bold"/>
      <p:regular r:id="rId29"/>
    </p:embeddedFont>
    <p:embeddedFont>
      <p:font typeface="Berlin Sans FB Demi" panose="020E0802020502020306" pitchFamily="34" charset="0"/>
      <p:bold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10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0.sv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0.sv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0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s://www.youtube.com/watch?v=93pXX9bXLV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0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0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495799" y="3543300"/>
            <a:ext cx="11373785" cy="27084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DFEFE"/>
                </a:solidFill>
                <a:latin typeface="Berlin Sans FB Demi" panose="020E0802020502020306" pitchFamily="34" charset="0"/>
                <a:ea typeface="Brandon Text 1"/>
                <a:cs typeface="Arial" panose="020B0604020202020204" pitchFamily="34" charset="0"/>
                <a:sym typeface="Brandon Text 1"/>
              </a:rPr>
              <a:t>INFO-</a:t>
            </a:r>
          </a:p>
          <a:p>
            <a:pPr algn="ctr"/>
            <a:r>
              <a:rPr lang="en-US" sz="8800" b="1" dirty="0" smtClean="0">
                <a:solidFill>
                  <a:srgbClr val="FDFEFE"/>
                </a:solidFill>
                <a:latin typeface="Berlin Sans FB Demi" panose="020E0802020502020306" pitchFamily="34" charset="0"/>
                <a:ea typeface="Brandon Text 1"/>
                <a:cs typeface="Arial" panose="020B0604020202020204" pitchFamily="34" charset="0"/>
                <a:sym typeface="Brandon Text 1"/>
              </a:rPr>
              <a:t>VERANSTALTUNG</a:t>
            </a:r>
            <a:endParaRPr lang="en-US" sz="8800" b="1" dirty="0">
              <a:solidFill>
                <a:srgbClr val="FDFEFE"/>
              </a:solidFill>
              <a:latin typeface="Berlin Sans FB Demi" panose="020E0802020502020306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20200" y="6537615"/>
            <a:ext cx="5238199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kannst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Du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zusätzlich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das</a:t>
            </a:r>
          </a:p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Logo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Deiner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Pfarrei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/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Pfarreien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-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gemeinschaft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einfügen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 Blende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diese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Folie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ruhig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schon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in der</a:t>
            </a:r>
          </a:p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„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Vorphase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“ (Workbook 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S.16)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</a:t>
            </a:r>
            <a:r>
              <a:rPr lang="en-US" sz="1982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 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t="1347" r="44261"/>
          <a:stretch/>
        </p:blipFill>
        <p:spPr>
          <a:xfrm>
            <a:off x="-5219700" y="-46300"/>
            <a:ext cx="9334500" cy="10333300"/>
          </a:xfrm>
          <a:prstGeom prst="rect">
            <a:avLst/>
          </a:prstGeom>
        </p:spPr>
      </p:pic>
      <p:sp>
        <p:nvSpPr>
          <p:cNvPr id="14" name="Freeform 2"/>
          <p:cNvSpPr/>
          <p:nvPr/>
        </p:nvSpPr>
        <p:spPr>
          <a:xfrm>
            <a:off x="15869585" y="7658100"/>
            <a:ext cx="2292884" cy="2241007"/>
          </a:xfrm>
          <a:custGeom>
            <a:avLst/>
            <a:gdLst/>
            <a:ahLst/>
            <a:cxnLst/>
            <a:rect l="l" t="t" r="r" b="b"/>
            <a:pathLst>
              <a:path w="9466240" h="9466240">
                <a:moveTo>
                  <a:pt x="0" y="0"/>
                </a:moveTo>
                <a:lnTo>
                  <a:pt x="9466240" y="0"/>
                </a:lnTo>
                <a:lnTo>
                  <a:pt x="9466240" y="9466241"/>
                </a:lnTo>
                <a:lnTo>
                  <a:pt x="0" y="94662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8" name="Freeform 6"/>
          <p:cNvSpPr/>
          <p:nvPr/>
        </p:nvSpPr>
        <p:spPr>
          <a:xfrm rot="-5400000">
            <a:off x="15424370" y="1236715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8"/>
                </a:lnTo>
                <a:lnTo>
                  <a:pt x="0" y="1375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7"/>
          <p:cNvSpPr/>
          <p:nvPr/>
        </p:nvSpPr>
        <p:spPr>
          <a:xfrm rot="-5400000">
            <a:off x="15684937" y="583764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8"/>
          <p:cNvSpPr/>
          <p:nvPr/>
        </p:nvSpPr>
        <p:spPr>
          <a:xfrm rot="-5400000">
            <a:off x="15945505" y="583764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4" y="0"/>
                </a:lnTo>
                <a:lnTo>
                  <a:pt x="3057724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F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52837" y="2333174"/>
            <a:ext cx="24346098" cy="5386574"/>
          </a:xfrm>
          <a:custGeom>
            <a:avLst/>
            <a:gdLst/>
            <a:ahLst/>
            <a:cxnLst/>
            <a:rect l="l" t="t" r="r" b="b"/>
            <a:pathLst>
              <a:path w="24346098" h="5386574">
                <a:moveTo>
                  <a:pt x="0" y="0"/>
                </a:moveTo>
                <a:lnTo>
                  <a:pt x="24346099" y="0"/>
                </a:lnTo>
                <a:lnTo>
                  <a:pt x="24346099" y="5386574"/>
                </a:lnTo>
                <a:lnTo>
                  <a:pt x="0" y="5386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722167" y="2539011"/>
            <a:ext cx="1069025" cy="2118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05"/>
              </a:lnSpc>
            </a:pPr>
            <a:r>
              <a:rPr lang="en-US" sz="12932" b="1" dirty="0">
                <a:solidFill>
                  <a:srgbClr val="36AD8B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215745" y="1514916"/>
            <a:ext cx="1067634" cy="2117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81"/>
              </a:lnSpc>
            </a:pPr>
            <a:r>
              <a:rPr lang="en-US" sz="12915" b="1" dirty="0">
                <a:solidFill>
                  <a:srgbClr val="FF684D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9812" y="4027815"/>
            <a:ext cx="1065124" cy="2107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39"/>
              </a:lnSpc>
            </a:pPr>
            <a:r>
              <a:rPr lang="en-US" sz="12885" b="1" dirty="0">
                <a:solidFill>
                  <a:srgbClr val="FCD43D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187610" y="5845442"/>
            <a:ext cx="3153472" cy="668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600" b="1" dirty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KICK-OFF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772098" y="3288516"/>
            <a:ext cx="6095999" cy="6890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600" dirty="0" smtClean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VERSÖHNUNGSWEG</a:t>
            </a:r>
            <a:endParaRPr lang="en-US" sz="3600" dirty="0">
              <a:solidFill>
                <a:srgbClr val="FFCC00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573001" y="4541871"/>
            <a:ext cx="54102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US" sz="3600" u="none" strike="noStrike" dirty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PROBE VOR </a:t>
            </a:r>
            <a:r>
              <a:rPr lang="en-US" sz="3600" u="none" strike="noStrike" dirty="0" smtClean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DER FIRMUNG</a:t>
            </a:r>
            <a:endParaRPr lang="en-US" sz="3600" u="none" strike="noStrike" dirty="0">
              <a:solidFill>
                <a:srgbClr val="FFCC00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43200" y="6614535"/>
            <a:ext cx="2390561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655"/>
              </a:lnSpc>
            </a:pPr>
            <a:r>
              <a:rPr lang="en-US" sz="2400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Kennenlernen</a:t>
            </a:r>
            <a:r>
              <a:rPr lang="en-US" sz="2400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der </a:t>
            </a:r>
            <a:r>
              <a:rPr lang="en-US" sz="2400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Gruppe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813581" y="4009445"/>
            <a:ext cx="6008007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5"/>
              </a:lnSpc>
            </a:pPr>
            <a:r>
              <a:rPr lang="en-US" sz="2400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Hinführung</a:t>
            </a: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2400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und </a:t>
            </a:r>
            <a:r>
              <a:rPr lang="en-US" sz="2400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Empfang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l">
              <a:lnSpc>
                <a:spcPts val="2655"/>
              </a:lnSpc>
            </a:pPr>
            <a:r>
              <a:rPr lang="en-US" sz="2400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der </a:t>
            </a:r>
            <a:r>
              <a:rPr lang="en-US" sz="2400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Beichte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563600" y="5788938"/>
            <a:ext cx="4267200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655"/>
              </a:lnSpc>
            </a:pPr>
            <a:r>
              <a:rPr lang="en-US" sz="2400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mit</a:t>
            </a:r>
            <a:r>
              <a:rPr lang="en-US" sz="2400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Heilig-Geist-</a:t>
            </a:r>
            <a:r>
              <a:rPr lang="en-US" sz="2400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Andacht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648800" y="424714"/>
            <a:ext cx="10675189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66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ZUSÄTZLICHE VERANSTALTUNGEN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5618" y="-1778275"/>
            <a:ext cx="18403618" cy="12525963"/>
          </a:xfrm>
          <a:custGeom>
            <a:avLst/>
            <a:gdLst/>
            <a:ahLst/>
            <a:cxnLst/>
            <a:rect l="l" t="t" r="r" b="b"/>
            <a:pathLst>
              <a:path w="18403618" h="12525963">
                <a:moveTo>
                  <a:pt x="0" y="0"/>
                </a:moveTo>
                <a:lnTo>
                  <a:pt x="18403618" y="0"/>
                </a:lnTo>
                <a:lnTo>
                  <a:pt x="18403618" y="12525963"/>
                </a:lnTo>
                <a:lnTo>
                  <a:pt x="0" y="12525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14" r="-101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15618" y="-55723"/>
            <a:ext cx="18543843" cy="11566021"/>
            <a:chOff x="0" y="0"/>
            <a:chExt cx="4883975" cy="2738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83975" cy="2738685"/>
            </a:xfrm>
            <a:custGeom>
              <a:avLst/>
              <a:gdLst/>
              <a:ahLst/>
              <a:cxnLst/>
              <a:rect l="l" t="t" r="r" b="b"/>
              <a:pathLst>
                <a:path w="4883975" h="2738685">
                  <a:moveTo>
                    <a:pt x="0" y="0"/>
                  </a:moveTo>
                  <a:lnTo>
                    <a:pt x="4883975" y="0"/>
                  </a:lnTo>
                  <a:lnTo>
                    <a:pt x="4883975" y="2738685"/>
                  </a:lnTo>
                  <a:lnTo>
                    <a:pt x="0" y="2738685"/>
                  </a:lnTo>
                  <a:close/>
                </a:path>
              </a:pathLst>
            </a:custGeom>
            <a:solidFill>
              <a:srgbClr val="0D5262">
                <a:alpha val="7098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83975" cy="2767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3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5400000">
            <a:off x="-65797" y="1106033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8"/>
                </a:lnTo>
                <a:lnTo>
                  <a:pt x="0" y="13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94770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455338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4" y="0"/>
                </a:lnTo>
                <a:lnTo>
                  <a:pt x="3057724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700000">
            <a:off x="11449297" y="-334650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6" y="0"/>
                </a:lnTo>
                <a:lnTo>
                  <a:pt x="10652646" y="10652647"/>
                </a:lnTo>
                <a:lnTo>
                  <a:pt x="0" y="106526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20637" y="9942635"/>
            <a:ext cx="3068392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 dirty="0" err="1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Tatomm</a:t>
            </a:r>
            <a:r>
              <a:rPr lang="en-US" sz="1599" dirty="0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 Getty Images Pro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668000" y="4170935"/>
            <a:ext cx="7409138" cy="14868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69"/>
              </a:lnSpc>
            </a:pPr>
            <a:r>
              <a:rPr lang="en-US" sz="9121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FIRMPLAN</a:t>
            </a:r>
            <a:endParaRPr lang="en-US" sz="9121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851597" y="6371383"/>
            <a:ext cx="5238199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EXTRA (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nicht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Workbook):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kannst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Du den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Firmplan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einfügen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Entweder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als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gut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lesbares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Foto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oder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indem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Du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ihn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nochmal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hineinschreibst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5618" y="-594913"/>
            <a:ext cx="18403618" cy="12525963"/>
          </a:xfrm>
          <a:custGeom>
            <a:avLst/>
            <a:gdLst/>
            <a:ahLst/>
            <a:cxnLst/>
            <a:rect l="l" t="t" r="r" b="b"/>
            <a:pathLst>
              <a:path w="18403618" h="12525963">
                <a:moveTo>
                  <a:pt x="0" y="0"/>
                </a:moveTo>
                <a:lnTo>
                  <a:pt x="18403618" y="0"/>
                </a:lnTo>
                <a:lnTo>
                  <a:pt x="18403618" y="12525963"/>
                </a:lnTo>
                <a:lnTo>
                  <a:pt x="0" y="12525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30" r="-103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15618" y="-723900"/>
            <a:ext cx="18543843" cy="12115800"/>
            <a:chOff x="0" y="0"/>
            <a:chExt cx="4883975" cy="2738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83975" cy="2738685"/>
            </a:xfrm>
            <a:custGeom>
              <a:avLst/>
              <a:gdLst/>
              <a:ahLst/>
              <a:cxnLst/>
              <a:rect l="l" t="t" r="r" b="b"/>
              <a:pathLst>
                <a:path w="4883975" h="2738685">
                  <a:moveTo>
                    <a:pt x="0" y="0"/>
                  </a:moveTo>
                  <a:lnTo>
                    <a:pt x="4883975" y="0"/>
                  </a:lnTo>
                  <a:lnTo>
                    <a:pt x="4883975" y="2738685"/>
                  </a:lnTo>
                  <a:lnTo>
                    <a:pt x="0" y="2738685"/>
                  </a:lnTo>
                  <a:close/>
                </a:path>
              </a:pathLst>
            </a:custGeom>
            <a:solidFill>
              <a:srgbClr val="0D5262">
                <a:alpha val="7098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83975" cy="2767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3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5400000">
            <a:off x="-65797" y="1106033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8"/>
                </a:lnTo>
                <a:lnTo>
                  <a:pt x="0" y="13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94770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455338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4" y="0"/>
                </a:lnTo>
                <a:lnTo>
                  <a:pt x="3057724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700000">
            <a:off x="3817677" y="-238545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6" y="0"/>
                </a:lnTo>
                <a:lnTo>
                  <a:pt x="10652646" y="10652646"/>
                </a:lnTo>
                <a:lnTo>
                  <a:pt x="0" y="106526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62039" y="9886608"/>
            <a:ext cx="3068392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Tama66 pixabay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81097" y="1567279"/>
            <a:ext cx="10950412" cy="2807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9121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FIRM-GOTTESDIENST</a:t>
            </a:r>
            <a:endParaRPr lang="en-US" sz="9121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083910" y="4480701"/>
            <a:ext cx="7653939" cy="3521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5721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Datum:</a:t>
            </a:r>
          </a:p>
          <a:p>
            <a:pPr algn="just"/>
            <a:r>
              <a:rPr lang="en-US" sz="5721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Uhrzeit</a:t>
            </a:r>
            <a:r>
              <a:rPr lang="en-US" sz="5721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:</a:t>
            </a:r>
            <a:endParaRPr lang="en-US" sz="5721" b="1" dirty="0">
              <a:solidFill>
                <a:srgbClr val="FFFFFF"/>
              </a:solidFill>
              <a:latin typeface="Arial" panose="020B0604020202020204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  <a:p>
            <a:pPr algn="just"/>
            <a:r>
              <a:rPr lang="en-US" sz="5721" b="1" dirty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Ort:</a:t>
            </a:r>
          </a:p>
          <a:p>
            <a:pPr algn="just"/>
            <a:r>
              <a:rPr lang="en-US" sz="5721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Firmspender</a:t>
            </a:r>
            <a:r>
              <a:rPr lang="en-US" sz="5721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:</a:t>
            </a:r>
            <a:endParaRPr lang="en-US" sz="5721" b="1" dirty="0">
              <a:solidFill>
                <a:srgbClr val="FFFFFF"/>
              </a:solidFill>
              <a:latin typeface="Arial" panose="020B0604020202020204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764743" y="291341"/>
            <a:ext cx="5238199" cy="2481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„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Firmgottesdienst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“ (Workbook S.18)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Trage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fehlenden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Informationen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unten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Spreche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an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dieser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Stelle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auch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das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Thema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Fotografieren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an.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99334" y="7255330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860513" y="-105391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6" y="0"/>
                </a:lnTo>
                <a:lnTo>
                  <a:pt x="10652646" y="10652647"/>
                </a:lnTo>
                <a:lnTo>
                  <a:pt x="0" y="106526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328857" y="362954"/>
            <a:ext cx="9715958" cy="9715958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l="-11469" r="-38530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3309351" y="2046961"/>
            <a:ext cx="4454843" cy="2103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9121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Der Pate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292174" y="7226755"/>
            <a:ext cx="5238199" cy="1035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Beginn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„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Firmpatenamt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“ (Workbook S.19)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Erkläre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das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Patenamt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309351" y="4474713"/>
            <a:ext cx="4665662" cy="2103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9121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Die </a:t>
            </a:r>
            <a:r>
              <a:rPr lang="en-US" sz="9121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Patin</a:t>
            </a:r>
            <a:endParaRPr lang="en-US" sz="9121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033702" y="9911396"/>
            <a:ext cx="3068392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Mauricio Graiki Getty Images Pro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7163868" y="-1395323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-740220" y="-1913693"/>
            <a:ext cx="14114386" cy="14114386"/>
          </a:xfrm>
          <a:custGeom>
            <a:avLst/>
            <a:gdLst/>
            <a:ahLst/>
            <a:cxnLst/>
            <a:rect l="l" t="t" r="r" b="b"/>
            <a:pathLst>
              <a:path w="14114386" h="14114386">
                <a:moveTo>
                  <a:pt x="0" y="0"/>
                </a:moveTo>
                <a:lnTo>
                  <a:pt x="14114386" y="0"/>
                </a:lnTo>
                <a:lnTo>
                  <a:pt x="14114386" y="14114386"/>
                </a:lnTo>
                <a:lnTo>
                  <a:pt x="0" y="14114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1132306" y="1796851"/>
            <a:ext cx="6941147" cy="694114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l="-24906" r="-24906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4625863" y="9911396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Omelnytskyi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0" y="2046256"/>
            <a:ext cx="12544988" cy="1039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72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VORAUSSETZUNGEN</a:t>
            </a:r>
            <a:endParaRPr lang="en-US" sz="72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63267" y="3152143"/>
            <a:ext cx="5238199" cy="1035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Sprich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über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Voraussetzungen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zum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Firmpatenamt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37078" y="3196268"/>
            <a:ext cx="10718887" cy="4777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mind. 16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Jahre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alt</a:t>
            </a:r>
          </a:p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muss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getauft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und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gefirmt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sein</a:t>
            </a:r>
          </a:p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darf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nicht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ausgetreten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sein</a:t>
            </a:r>
          </a:p>
          <a:p>
            <a:pPr marL="685800" indent="-685800">
              <a:lnSpc>
                <a:spcPts val="6306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4504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darf</a:t>
            </a:r>
            <a:r>
              <a:rPr lang="en-US" sz="4504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</a:t>
            </a:r>
            <a:r>
              <a:rPr lang="en-US" sz="4504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nicht</a:t>
            </a:r>
            <a:r>
              <a:rPr lang="en-US" sz="4504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Mutter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oder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Vater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der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Firmbewerberin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bzw</a:t>
            </a:r>
            <a:r>
              <a:rPr lang="en-US" sz="4504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. des </a:t>
            </a: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Firmbewerbers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sein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543843" cy="10398444"/>
            <a:chOff x="0" y="0"/>
            <a:chExt cx="4883975" cy="27386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83975" cy="2738685"/>
            </a:xfrm>
            <a:custGeom>
              <a:avLst/>
              <a:gdLst/>
              <a:ahLst/>
              <a:cxnLst/>
              <a:rect l="l" t="t" r="r" b="b"/>
              <a:pathLst>
                <a:path w="4883975" h="2738685">
                  <a:moveTo>
                    <a:pt x="0" y="0"/>
                  </a:moveTo>
                  <a:lnTo>
                    <a:pt x="4883975" y="0"/>
                  </a:lnTo>
                  <a:lnTo>
                    <a:pt x="4883975" y="2738685"/>
                  </a:lnTo>
                  <a:lnTo>
                    <a:pt x="0" y="2738685"/>
                  </a:lnTo>
                  <a:close/>
                </a:path>
              </a:pathLst>
            </a:custGeom>
            <a:solidFill>
              <a:srgbClr val="0D5262">
                <a:alpha val="7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883975" cy="2767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3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023128" y="7953896"/>
            <a:ext cx="658732" cy="3710676"/>
            <a:chOff x="0" y="0"/>
            <a:chExt cx="878310" cy="4947568"/>
          </a:xfrm>
        </p:grpSpPr>
        <p:sp>
          <p:nvSpPr>
            <p:cNvPr id="6" name="Freeform 6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 rot="2700000">
            <a:off x="753255" y="452340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7" y="0"/>
                </a:lnTo>
                <a:lnTo>
                  <a:pt x="10652647" y="10652647"/>
                </a:lnTo>
                <a:lnTo>
                  <a:pt x="0" y="106526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 rot="2700000">
            <a:off x="1221600" y="920685"/>
            <a:ext cx="9715958" cy="9715958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l="-24953" r="-24953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-250044" y="9874214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https://fotogestoeber.de Getty Images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08262" y="3721496"/>
            <a:ext cx="10097801" cy="2708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88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DEINE ENTSCHEIDUNG</a:t>
            </a:r>
            <a:endParaRPr lang="en-US" sz="88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283696" y="254159"/>
            <a:ext cx="4878772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Beginn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„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Anmeldung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,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Weitere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Informationen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und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Fragen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“.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Sprich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am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Anfang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über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das </a:t>
            </a:r>
          </a:p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„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Grundsätzliche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“ (Workbook 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S.20).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7163868" y="-1395323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-740220" y="-1913693"/>
            <a:ext cx="14114386" cy="14114386"/>
          </a:xfrm>
          <a:custGeom>
            <a:avLst/>
            <a:gdLst/>
            <a:ahLst/>
            <a:cxnLst/>
            <a:rect l="l" t="t" r="r" b="b"/>
            <a:pathLst>
              <a:path w="14114386" h="14114386">
                <a:moveTo>
                  <a:pt x="0" y="0"/>
                </a:moveTo>
                <a:lnTo>
                  <a:pt x="14114386" y="0"/>
                </a:lnTo>
                <a:lnTo>
                  <a:pt x="14114386" y="14114386"/>
                </a:lnTo>
                <a:lnTo>
                  <a:pt x="0" y="14114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1132306" y="1796851"/>
            <a:ext cx="6941147" cy="694114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l="-88313" r="-31265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4625863" y="9911396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Omelnytskyi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0" y="1896651"/>
            <a:ext cx="12544988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9121" b="1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ANMELDUNG</a:t>
            </a:r>
            <a:endParaRPr lang="en-US" sz="9121" b="1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106319" y="1781894"/>
            <a:ext cx="5238199" cy="68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Workbook S.20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474776" y="3666901"/>
            <a:ext cx="5172804" cy="2423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Anmeldebogen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Unterlagen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  <a:p>
            <a:pPr marL="685800" indent="-685800">
              <a:lnSpc>
                <a:spcPts val="6306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Kosten</a:t>
            </a:r>
            <a:r>
              <a:rPr lang="en-US" sz="4504" b="1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560678" y="5439374"/>
            <a:ext cx="1691962" cy="1035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Füge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Kosten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7163868" y="-1395323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-740220" y="-1913693"/>
            <a:ext cx="14114386" cy="14114386"/>
          </a:xfrm>
          <a:custGeom>
            <a:avLst/>
            <a:gdLst/>
            <a:ahLst/>
            <a:cxnLst/>
            <a:rect l="l" t="t" r="r" b="b"/>
            <a:pathLst>
              <a:path w="14114386" h="14114386">
                <a:moveTo>
                  <a:pt x="0" y="0"/>
                </a:moveTo>
                <a:lnTo>
                  <a:pt x="14114386" y="0"/>
                </a:lnTo>
                <a:lnTo>
                  <a:pt x="14114386" y="14114386"/>
                </a:lnTo>
                <a:lnTo>
                  <a:pt x="0" y="14114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1132306" y="1796851"/>
            <a:ext cx="6941147" cy="694114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r="-86480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4625863" y="9911396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Andres Victorero Getty Images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71081" y="1040015"/>
            <a:ext cx="10718887" cy="2092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88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WEITERE</a:t>
            </a:r>
          </a:p>
          <a:p>
            <a:pPr algn="ctr">
              <a:lnSpc>
                <a:spcPts val="8026"/>
              </a:lnSpc>
            </a:pPr>
            <a:r>
              <a:rPr lang="en-US" sz="88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INFORMATIONEN</a:t>
            </a:r>
            <a:endParaRPr lang="en-US" sz="88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130524" y="6973822"/>
            <a:ext cx="5238199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Fülle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Kontaktdaten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, die </a:t>
            </a:r>
          </a:p>
          <a:p>
            <a:pPr algn="ctr">
              <a:lnSpc>
                <a:spcPts val="2775"/>
              </a:lnSpc>
            </a:pP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Du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weitergeben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möchtest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 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69753" y="3543300"/>
            <a:ext cx="5793651" cy="40395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Datenschutz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Krankheit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Fehlen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  <a:p>
            <a:pPr marL="685800" indent="-685800">
              <a:lnSpc>
                <a:spcPts val="6306"/>
              </a:lnSpc>
              <a:buFont typeface="Arial" panose="020B0604020202020204" pitchFamily="34" charset="0"/>
              <a:buChar char="•"/>
            </a:pPr>
            <a:r>
              <a:rPr lang="en-US" sz="4504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Mithilfe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  <a:p>
            <a:pPr marL="685800" indent="-685800">
              <a:lnSpc>
                <a:spcPts val="6306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4504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Kommunikation</a:t>
            </a:r>
            <a:r>
              <a:rPr lang="en-US" sz="4504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:</a:t>
            </a:r>
            <a:endParaRPr lang="en-US" sz="4504" b="1" dirty="0">
              <a:solidFill>
                <a:srgbClr val="FFFFFF"/>
              </a:solidFill>
              <a:latin typeface="Arial" panose="020B0604020202020204" pitchFamily="34" charset="0"/>
              <a:ea typeface="Brandon Text 3"/>
              <a:cs typeface="Arial" panose="020B0604020202020204" pitchFamily="34" charset="0"/>
              <a:sym typeface="Brandon Text 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477057" y="-99261"/>
            <a:ext cx="2113743" cy="2499561"/>
          </a:xfrm>
          <a:custGeom>
            <a:avLst/>
            <a:gdLst/>
            <a:ahLst/>
            <a:cxnLst/>
            <a:rect l="l" t="t" r="r" b="b"/>
            <a:pathLst>
              <a:path w="3214688" h="4114800">
                <a:moveTo>
                  <a:pt x="0" y="0"/>
                </a:moveTo>
                <a:lnTo>
                  <a:pt x="3214688" y="0"/>
                </a:lnTo>
                <a:lnTo>
                  <a:pt x="32146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54227" y="1741954"/>
            <a:ext cx="13728978" cy="27084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88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Wir</a:t>
            </a:r>
            <a:r>
              <a:rPr lang="en-US" sz="88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88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sehen</a:t>
            </a:r>
            <a:r>
              <a:rPr lang="en-US" sz="88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88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uns</a:t>
            </a:r>
            <a:r>
              <a:rPr lang="en-US" sz="88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88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beim</a:t>
            </a:r>
            <a:endParaRPr lang="en-US" sz="88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  <a:p>
            <a:pPr algn="ctr"/>
            <a:r>
              <a:rPr lang="en-US" sz="88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KICK-OFF!</a:t>
            </a:r>
            <a:endParaRPr lang="en-US" sz="88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-1143000" y="2579693"/>
            <a:ext cx="5934298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400" b="1" dirty="0" err="1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Bitte</a:t>
            </a: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  <a:r>
              <a:rPr lang="en-US" sz="2400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Handy</a:t>
            </a:r>
          </a:p>
          <a:p>
            <a:pPr algn="ctr"/>
            <a:r>
              <a:rPr lang="en-US" sz="2400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mitbringen</a:t>
            </a: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887201" y="428333"/>
            <a:ext cx="6203770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Trage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den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Termin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des Kick-Offs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und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weise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darauf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,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dass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alle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Teilnehmenden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ihr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Handy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mitbringen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sollen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770168" y="9229725"/>
            <a:ext cx="5238199" cy="68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Gebe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noch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Raum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für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offene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Fragen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956649" y="7508670"/>
            <a:ext cx="8095149" cy="1399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69"/>
              </a:lnSpc>
            </a:pPr>
            <a:r>
              <a:rPr lang="en-US" sz="60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Offene</a:t>
            </a:r>
            <a:r>
              <a:rPr lang="en-US" sz="60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Fragen</a:t>
            </a:r>
            <a:r>
              <a:rPr lang="en-US" sz="60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?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5641182" y="4697065"/>
            <a:ext cx="7128986" cy="2269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19"/>
              </a:lnSpc>
            </a:pPr>
            <a:r>
              <a:rPr lang="en-US" sz="4228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Datum:</a:t>
            </a:r>
          </a:p>
          <a:p>
            <a:pPr>
              <a:lnSpc>
                <a:spcPts val="5919"/>
              </a:lnSpc>
            </a:pPr>
            <a:r>
              <a:rPr lang="en-US" sz="4228" b="1" dirty="0" err="1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Uhrzeit</a:t>
            </a:r>
            <a:r>
              <a:rPr lang="en-US" sz="4228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:</a:t>
            </a:r>
          </a:p>
          <a:p>
            <a:pPr>
              <a:lnSpc>
                <a:spcPts val="5919"/>
              </a:lnSpc>
            </a:pPr>
            <a:r>
              <a:rPr lang="en-US" sz="4228" b="1" dirty="0" smtClean="0">
                <a:solidFill>
                  <a:srgbClr val="FFFFFF"/>
                </a:solidFill>
                <a:latin typeface="Arial" panose="020B06040202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Ort:</a:t>
            </a:r>
            <a:endParaRPr lang="en-US" sz="4228" b="1" dirty="0">
              <a:solidFill>
                <a:srgbClr val="FFFFFF"/>
              </a:solidFill>
              <a:latin typeface="Arial" panose="020B0604020202020204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36516" y="-1014933"/>
            <a:ext cx="9466240" cy="9466240"/>
          </a:xfrm>
          <a:custGeom>
            <a:avLst/>
            <a:gdLst/>
            <a:ahLst/>
            <a:cxnLst/>
            <a:rect l="l" t="t" r="r" b="b"/>
            <a:pathLst>
              <a:path w="9466240" h="9466240">
                <a:moveTo>
                  <a:pt x="0" y="0"/>
                </a:moveTo>
                <a:lnTo>
                  <a:pt x="9466240" y="0"/>
                </a:lnTo>
                <a:lnTo>
                  <a:pt x="9466240" y="9466241"/>
                </a:lnTo>
                <a:lnTo>
                  <a:pt x="0" y="94662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930453" y="7115778"/>
            <a:ext cx="4427094" cy="2512376"/>
          </a:xfrm>
          <a:custGeom>
            <a:avLst/>
            <a:gdLst/>
            <a:ahLst/>
            <a:cxnLst/>
            <a:rect l="l" t="t" r="r" b="b"/>
            <a:pathLst>
              <a:path w="4427094" h="2512376">
                <a:moveTo>
                  <a:pt x="0" y="0"/>
                </a:moveTo>
                <a:lnTo>
                  <a:pt x="4427094" y="0"/>
                </a:lnTo>
                <a:lnTo>
                  <a:pt x="4427094" y="2512376"/>
                </a:lnTo>
                <a:lnTo>
                  <a:pt x="0" y="2512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142875" cap="sq">
            <a:solidFill>
              <a:srgbClr val="36AD8B"/>
            </a:solidFill>
            <a:prstDash val="solid"/>
            <a:miter/>
          </a:ln>
        </p:spPr>
      </p:sp>
      <p:sp>
        <p:nvSpPr>
          <p:cNvPr id="4" name="TextBox 4"/>
          <p:cNvSpPr txBox="1"/>
          <p:nvPr/>
        </p:nvSpPr>
        <p:spPr>
          <a:xfrm>
            <a:off x="7536487" y="7826945"/>
            <a:ext cx="3215025" cy="987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89"/>
              </a:lnSpc>
            </a:pPr>
            <a:r>
              <a:rPr lang="en-US" sz="6064" dirty="0">
                <a:solidFill>
                  <a:srgbClr val="FDFEFE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DANKE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949498" y="631553"/>
            <a:ext cx="5238199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endet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der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Vortrag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Bedanke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Dich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für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Aufmerksamkeit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(Workbook S.21). 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5618" y="-644489"/>
            <a:ext cx="18403618" cy="12525963"/>
          </a:xfrm>
          <a:custGeom>
            <a:avLst/>
            <a:gdLst/>
            <a:ahLst/>
            <a:cxnLst/>
            <a:rect l="l" t="t" r="r" b="b"/>
            <a:pathLst>
              <a:path w="18403618" h="12525963">
                <a:moveTo>
                  <a:pt x="0" y="0"/>
                </a:moveTo>
                <a:lnTo>
                  <a:pt x="18403618" y="0"/>
                </a:lnTo>
                <a:lnTo>
                  <a:pt x="18403618" y="12525963"/>
                </a:lnTo>
                <a:lnTo>
                  <a:pt x="0" y="12525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843" b="-269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15618" y="-728799"/>
            <a:ext cx="18543843" cy="12694582"/>
            <a:chOff x="0" y="0"/>
            <a:chExt cx="4883975" cy="2738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83975" cy="2738685"/>
            </a:xfrm>
            <a:custGeom>
              <a:avLst/>
              <a:gdLst/>
              <a:ahLst/>
              <a:cxnLst/>
              <a:rect l="l" t="t" r="r" b="b"/>
              <a:pathLst>
                <a:path w="4883975" h="2738685">
                  <a:moveTo>
                    <a:pt x="0" y="0"/>
                  </a:moveTo>
                  <a:lnTo>
                    <a:pt x="4883975" y="0"/>
                  </a:lnTo>
                  <a:lnTo>
                    <a:pt x="4883975" y="2738685"/>
                  </a:lnTo>
                  <a:lnTo>
                    <a:pt x="0" y="2738685"/>
                  </a:lnTo>
                  <a:close/>
                </a:path>
              </a:pathLst>
            </a:custGeom>
            <a:solidFill>
              <a:srgbClr val="0D5262">
                <a:alpha val="7098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83975" cy="2767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3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5400000">
            <a:off x="-65797" y="1106033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8"/>
                </a:lnTo>
                <a:lnTo>
                  <a:pt x="0" y="13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94770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455338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4" y="0"/>
                </a:lnTo>
                <a:lnTo>
                  <a:pt x="3057724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700000">
            <a:off x="11449297" y="-334650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6" y="0"/>
                </a:lnTo>
                <a:lnTo>
                  <a:pt x="10652646" y="10652647"/>
                </a:lnTo>
                <a:lnTo>
                  <a:pt x="0" y="106526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-51575" y="9410700"/>
            <a:ext cx="3712881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 dirty="0" err="1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FangXianNuo</a:t>
            </a:r>
            <a:r>
              <a:rPr lang="en-US" sz="1599" dirty="0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 Getty Images Signature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10212" y="4225443"/>
            <a:ext cx="8102733" cy="1474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69"/>
              </a:lnSpc>
            </a:pPr>
            <a:r>
              <a:rPr lang="en-US" sz="72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VORSTELLUNG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369968" y="8879241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-810615" y="-1915515"/>
            <a:ext cx="14114386" cy="14114386"/>
          </a:xfrm>
          <a:custGeom>
            <a:avLst/>
            <a:gdLst/>
            <a:ahLst/>
            <a:cxnLst/>
            <a:rect l="l" t="t" r="r" b="b"/>
            <a:pathLst>
              <a:path w="14114386" h="14114386">
                <a:moveTo>
                  <a:pt x="0" y="0"/>
                </a:moveTo>
                <a:lnTo>
                  <a:pt x="14114386" y="0"/>
                </a:lnTo>
                <a:lnTo>
                  <a:pt x="14114386" y="14114386"/>
                </a:lnTo>
                <a:lnTo>
                  <a:pt x="0" y="14114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1155290" y="1796851"/>
            <a:ext cx="6941147" cy="694114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l="-42388" r="-23701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4625863" y="9911396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 dirty="0" err="1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LumiNola</a:t>
            </a:r>
            <a:r>
              <a:rPr lang="en-US" sz="1599" dirty="0">
                <a:solidFill>
                  <a:srgbClr val="FFFFFF"/>
                </a:solidFill>
                <a:latin typeface="Arial" panose="020B0604020202020204" pitchFamily="34" charset="0"/>
                <a:ea typeface="Brandon Text 3"/>
                <a:cs typeface="Arial" panose="020B0604020202020204" pitchFamily="34" charset="0"/>
                <a:sym typeface="Brandon Text 3"/>
              </a:rPr>
              <a:t> Getty Images Signature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530280" y="2046256"/>
            <a:ext cx="5658326" cy="2103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9121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Dein</a:t>
            </a:r>
            <a:r>
              <a:rPr lang="en-US" sz="9121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 Name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070035" y="734541"/>
            <a:ext cx="2957691" cy="1413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Mit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dem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rechten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Mausklick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kannst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Du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diese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Folie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duplizieren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40912" y="4551733"/>
            <a:ext cx="7452836" cy="4401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Alter:</a:t>
            </a:r>
          </a:p>
          <a:p>
            <a:pPr algn="l"/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Beruf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:</a:t>
            </a:r>
          </a:p>
          <a:p>
            <a:pPr algn="l"/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Tätigkeit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 in der </a:t>
            </a:r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Pfarrei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:</a:t>
            </a:r>
          </a:p>
          <a:p>
            <a:pPr algn="l"/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Fun Fact: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52998" y="236393"/>
            <a:ext cx="3828801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kann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sich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jedes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Teammitgleid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einzelnd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vorstellen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Wenn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ihr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dies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nicht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plant,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lösche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diese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Folie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145209" y="4381500"/>
            <a:ext cx="3428664" cy="1035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Ergänze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Infos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: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Trage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Deinen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Namen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,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Dein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Alter,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Deinen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Beruf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, etc.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369968" y="8978393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>
            <a:hlinkClick r:id="rId4" tooltip="https://www.youtube.com/watch?v=93pXX9bXLVs"/>
          </p:cNvPr>
          <p:cNvSpPr/>
          <p:nvPr/>
        </p:nvSpPr>
        <p:spPr>
          <a:xfrm>
            <a:off x="1157913" y="539964"/>
            <a:ext cx="16368128" cy="9207072"/>
          </a:xfrm>
          <a:custGeom>
            <a:avLst/>
            <a:gdLst/>
            <a:ahLst/>
            <a:cxnLst/>
            <a:rect l="l" t="t" r="r" b="b"/>
            <a:pathLst>
              <a:path w="16368128" h="9207072">
                <a:moveTo>
                  <a:pt x="0" y="0"/>
                </a:moveTo>
                <a:lnTo>
                  <a:pt x="16368127" y="0"/>
                </a:lnTo>
                <a:lnTo>
                  <a:pt x="16368127" y="9207072"/>
                </a:lnTo>
                <a:lnTo>
                  <a:pt x="0" y="92070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2504472" y="2063686"/>
            <a:ext cx="2957691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Halte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den Link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zum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Video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Notfall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bereit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:</a:t>
            </a:r>
          </a:p>
          <a:p>
            <a:pPr algn="ctr">
              <a:lnSpc>
                <a:spcPts val="2775"/>
              </a:lnSpc>
            </a:pPr>
            <a:r>
              <a:rPr lang="de-DE" sz="2000" u="sng" dirty="0">
                <a:hlinkClick r:id="rId4"/>
              </a:rPr>
              <a:t>https://www.youtube.com/watch?v=93pXX9bXLVs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543843" cy="10398444"/>
            <a:chOff x="0" y="0"/>
            <a:chExt cx="4883975" cy="27386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83975" cy="2738685"/>
            </a:xfrm>
            <a:custGeom>
              <a:avLst/>
              <a:gdLst/>
              <a:ahLst/>
              <a:cxnLst/>
              <a:rect l="l" t="t" r="r" b="b"/>
              <a:pathLst>
                <a:path w="4883975" h="2738685">
                  <a:moveTo>
                    <a:pt x="0" y="0"/>
                  </a:moveTo>
                  <a:lnTo>
                    <a:pt x="4883975" y="0"/>
                  </a:lnTo>
                  <a:lnTo>
                    <a:pt x="4883975" y="2738685"/>
                  </a:lnTo>
                  <a:lnTo>
                    <a:pt x="0" y="2738685"/>
                  </a:lnTo>
                  <a:close/>
                </a:path>
              </a:pathLst>
            </a:custGeom>
            <a:solidFill>
              <a:srgbClr val="0D5262">
                <a:alpha val="7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883975" cy="2767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3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023128" y="7953896"/>
            <a:ext cx="658732" cy="3710676"/>
            <a:chOff x="0" y="0"/>
            <a:chExt cx="878310" cy="4947568"/>
          </a:xfrm>
        </p:grpSpPr>
        <p:sp>
          <p:nvSpPr>
            <p:cNvPr id="6" name="Freeform 6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 rot="2700000">
            <a:off x="753255" y="452340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7" y="0"/>
                </a:lnTo>
                <a:lnTo>
                  <a:pt x="10652647" y="10652647"/>
                </a:lnTo>
                <a:lnTo>
                  <a:pt x="0" y="106526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 rot="2700000">
            <a:off x="1221600" y="920685"/>
            <a:ext cx="9715958" cy="9715958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 rot="-2629544">
              <a:off x="-168216" y="-168216"/>
              <a:ext cx="1149231" cy="1149231"/>
            </a:xfrm>
            <a:custGeom>
              <a:avLst/>
              <a:gdLst/>
              <a:ahLst/>
              <a:cxnLst/>
              <a:rect l="l" t="t" r="r" b="b"/>
              <a:pathLst>
                <a:path w="1149231" h="1149231">
                  <a:moveTo>
                    <a:pt x="562838" y="0"/>
                  </a:moveTo>
                  <a:lnTo>
                    <a:pt x="1149232" y="562838"/>
                  </a:lnTo>
                  <a:lnTo>
                    <a:pt x="586394" y="1149232"/>
                  </a:lnTo>
                  <a:lnTo>
                    <a:pt x="0" y="586394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-420480" y="9874214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Paologallophoto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898959" y="4225553"/>
            <a:ext cx="8475284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80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SAKRAMENT DER </a:t>
            </a:r>
            <a:r>
              <a:rPr lang="en-US" sz="115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FIRMUNG</a:t>
            </a:r>
            <a:endParaRPr lang="en-US" sz="115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283696" y="254159"/>
            <a:ext cx="4878772" cy="25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Einführung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: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Sakrament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der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Firmung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Orientiere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dich an Workbook 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S.17 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„Du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stehst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in der Welt ...“ und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mache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dann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mit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dieser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Folie</a:t>
            </a:r>
            <a:endParaRPr lang="en-US" sz="1982" b="1" dirty="0">
              <a:solidFill>
                <a:srgbClr val="C02B27"/>
              </a:solidFill>
              <a:latin typeface="Arial" panose="020B0604020202020204" pitchFamily="34" charset="0"/>
              <a:ea typeface="Brandon Text 2"/>
              <a:cs typeface="Arial" panose="020B0604020202020204" pitchFamily="34" charset="0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im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</a:t>
            </a:r>
            <a:r>
              <a:rPr lang="en-US" sz="1982" b="1" dirty="0" err="1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Hintergrund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 die</a:t>
            </a:r>
          </a:p>
          <a:p>
            <a:pPr algn="ctr">
              <a:lnSpc>
                <a:spcPts val="2775"/>
              </a:lnSpc>
            </a:pP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Cola-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Flaschen</a:t>
            </a:r>
            <a:r>
              <a:rPr lang="en-US" sz="1982" b="1" dirty="0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-</a:t>
            </a:r>
            <a:r>
              <a:rPr lang="en-US" sz="1982" b="1" dirty="0" err="1" smtClean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Vorführung</a:t>
            </a:r>
            <a:r>
              <a:rPr lang="en-US" sz="1982" b="1" dirty="0">
                <a:solidFill>
                  <a:srgbClr val="C02B27"/>
                </a:solidFill>
                <a:latin typeface="Arial" panose="020B0604020202020204" pitchFamily="34" charset="0"/>
                <a:ea typeface="Brandon Text 2"/>
                <a:cs typeface="Arial" panose="020B0604020202020204" pitchFamily="34" charset="0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369968" y="8978393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-740220" y="-1913693"/>
            <a:ext cx="14114386" cy="14114386"/>
          </a:xfrm>
          <a:custGeom>
            <a:avLst/>
            <a:gdLst/>
            <a:ahLst/>
            <a:cxnLst/>
            <a:rect l="l" t="t" r="r" b="b"/>
            <a:pathLst>
              <a:path w="14114386" h="14114386">
                <a:moveTo>
                  <a:pt x="0" y="0"/>
                </a:moveTo>
                <a:lnTo>
                  <a:pt x="14114386" y="0"/>
                </a:lnTo>
                <a:lnTo>
                  <a:pt x="14114386" y="14114386"/>
                </a:lnTo>
                <a:lnTo>
                  <a:pt x="0" y="14114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1132306" y="1796851"/>
            <a:ext cx="6941147" cy="694114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700000">
              <a:off x="-168336" y="-168336"/>
              <a:ext cx="1149473" cy="1149473"/>
            </a:xfrm>
            <a:custGeom>
              <a:avLst/>
              <a:gdLst/>
              <a:ahLst/>
              <a:cxnLst/>
              <a:rect l="l" t="t" r="r" b="b"/>
              <a:pathLst>
                <a:path w="1149473" h="1149473">
                  <a:moveTo>
                    <a:pt x="574736" y="0"/>
                  </a:moveTo>
                  <a:lnTo>
                    <a:pt x="1149472" y="574736"/>
                  </a:lnTo>
                  <a:lnTo>
                    <a:pt x="574736" y="1149472"/>
                  </a:lnTo>
                  <a:lnTo>
                    <a:pt x="0" y="574736"/>
                  </a:lnTo>
                  <a:close/>
                </a:path>
              </a:pathLst>
            </a:custGeom>
            <a:blipFill>
              <a:blip r:embed="rId6"/>
              <a:stretch>
                <a:fillRect l="-13613" r="-36339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4625863" y="9911396"/>
            <a:ext cx="4121883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DAPA Images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222906" y="2046256"/>
            <a:ext cx="6911694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9121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FIRMUNG</a:t>
            </a:r>
            <a:endParaRPr lang="en-US" sz="9121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744201" y="2286778"/>
            <a:ext cx="8003546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75"/>
              </a:lnSpc>
            </a:pP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Einführung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: Das</a:t>
            </a:r>
          </a:p>
          <a:p>
            <a:pPr algn="ctr">
              <a:lnSpc>
                <a:spcPts val="2775"/>
              </a:lnSpc>
            </a:pP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Sakrament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der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Firmung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.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Erkläre</a:t>
            </a:r>
            <a:endParaRPr lang="en-US" sz="1982" dirty="0">
              <a:solidFill>
                <a:srgbClr val="C02B27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algn="ctr">
              <a:lnSpc>
                <a:spcPts val="2775"/>
              </a:lnSpc>
            </a:pP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das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Sakrament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, </a:t>
            </a:r>
            <a:r>
              <a:rPr lang="en-US" sz="1982" dirty="0" err="1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siehe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1982" dirty="0" smtClean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Workbook S.17</a:t>
            </a:r>
            <a:r>
              <a:rPr lang="en-US" sz="1982" dirty="0">
                <a:solidFill>
                  <a:srgbClr val="C02B27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.</a:t>
            </a:r>
          </a:p>
          <a:p>
            <a:pPr algn="ctr">
              <a:lnSpc>
                <a:spcPts val="2775"/>
              </a:lnSpc>
            </a:pPr>
            <a:endParaRPr lang="en-US" sz="1982" dirty="0">
              <a:solidFill>
                <a:srgbClr val="C02B27"/>
              </a:solidFill>
              <a:latin typeface="Brandon Text 2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92184" y="4808594"/>
            <a:ext cx="15478283" cy="1315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34"/>
              </a:lnSpc>
            </a:pP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Der </a:t>
            </a:r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Heilige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5721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Geist </a:t>
            </a:r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ist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 </a:t>
            </a:r>
            <a:endParaRPr lang="en-US" sz="5721" dirty="0" smtClean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Brandon Text 1"/>
              <a:sym typeface="Brandon Text 1"/>
            </a:endParaRPr>
          </a:p>
          <a:p>
            <a:pPr algn="l">
              <a:lnSpc>
                <a:spcPts val="5034"/>
              </a:lnSpc>
            </a:pPr>
            <a:r>
              <a:rPr lang="en-US" sz="5721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Unterstützer</a:t>
            </a:r>
            <a:r>
              <a:rPr lang="en-US" sz="5721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und </a:t>
            </a:r>
            <a:r>
              <a:rPr lang="en-US" sz="5721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Motivator.</a:t>
            </a:r>
            <a:endParaRPr lang="en-US" sz="5721" dirty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99334" y="6646581"/>
            <a:ext cx="15038388" cy="1315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34"/>
              </a:lnSpc>
            </a:pPr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Es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5721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geht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 um </a:t>
            </a:r>
            <a:r>
              <a:rPr lang="en-US" sz="5721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Beziehung</a:t>
            </a:r>
            <a:r>
              <a:rPr lang="en-US" sz="5721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,</a:t>
            </a:r>
          </a:p>
          <a:p>
            <a:pPr algn="l">
              <a:lnSpc>
                <a:spcPts val="5034"/>
              </a:lnSpc>
            </a:pPr>
            <a:r>
              <a:rPr lang="en-US" sz="5721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Begeisterung</a:t>
            </a:r>
            <a:r>
              <a:rPr lang="en-US" sz="5721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, </a:t>
            </a:r>
            <a:r>
              <a:rPr lang="en-US" sz="5721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Aufbruch</a:t>
            </a:r>
            <a:r>
              <a:rPr lang="en-US" sz="5721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Brandon Text 1"/>
                <a:sym typeface="Brandon Text 1"/>
              </a:rPr>
              <a:t>.</a:t>
            </a:r>
            <a:endParaRPr lang="en-US" sz="5721" dirty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Brandon Text 1"/>
              <a:sym typeface="Brandon Text 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5618" y="-594913"/>
            <a:ext cx="18403618" cy="12525963"/>
          </a:xfrm>
          <a:custGeom>
            <a:avLst/>
            <a:gdLst/>
            <a:ahLst/>
            <a:cxnLst/>
            <a:rect l="l" t="t" r="r" b="b"/>
            <a:pathLst>
              <a:path w="18403618" h="12525963">
                <a:moveTo>
                  <a:pt x="0" y="0"/>
                </a:moveTo>
                <a:lnTo>
                  <a:pt x="18403618" y="0"/>
                </a:lnTo>
                <a:lnTo>
                  <a:pt x="18403618" y="12525963"/>
                </a:lnTo>
                <a:lnTo>
                  <a:pt x="0" y="12525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" r="-104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85731" y="-1562101"/>
            <a:ext cx="18543843" cy="14086333"/>
            <a:chOff x="0" y="0"/>
            <a:chExt cx="4883975" cy="2738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83975" cy="2738685"/>
            </a:xfrm>
            <a:custGeom>
              <a:avLst/>
              <a:gdLst/>
              <a:ahLst/>
              <a:cxnLst/>
              <a:rect l="l" t="t" r="r" b="b"/>
              <a:pathLst>
                <a:path w="4883975" h="2738685">
                  <a:moveTo>
                    <a:pt x="0" y="0"/>
                  </a:moveTo>
                  <a:lnTo>
                    <a:pt x="4883975" y="0"/>
                  </a:lnTo>
                  <a:lnTo>
                    <a:pt x="4883975" y="2738685"/>
                  </a:lnTo>
                  <a:lnTo>
                    <a:pt x="0" y="2738685"/>
                  </a:lnTo>
                  <a:close/>
                </a:path>
              </a:pathLst>
            </a:custGeom>
            <a:solidFill>
              <a:srgbClr val="0D5262">
                <a:alpha val="7098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83975" cy="2767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3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5400000">
            <a:off x="-65797" y="1106033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8"/>
                </a:lnTo>
                <a:lnTo>
                  <a:pt x="0" y="13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94770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5" y="0"/>
                </a:lnTo>
                <a:lnTo>
                  <a:pt x="3057725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455338" y="453082"/>
            <a:ext cx="3057725" cy="137598"/>
          </a:xfrm>
          <a:custGeom>
            <a:avLst/>
            <a:gdLst/>
            <a:ahLst/>
            <a:cxnLst/>
            <a:rect l="l" t="t" r="r" b="b"/>
            <a:pathLst>
              <a:path w="3057725" h="137598">
                <a:moveTo>
                  <a:pt x="0" y="0"/>
                </a:moveTo>
                <a:lnTo>
                  <a:pt x="3057724" y="0"/>
                </a:lnTo>
                <a:lnTo>
                  <a:pt x="3057724" y="137597"/>
                </a:lnTo>
                <a:lnTo>
                  <a:pt x="0" y="13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700000">
            <a:off x="11449297" y="-334650"/>
            <a:ext cx="10652647" cy="10652647"/>
          </a:xfrm>
          <a:custGeom>
            <a:avLst/>
            <a:gdLst/>
            <a:ahLst/>
            <a:cxnLst/>
            <a:rect l="l" t="t" r="r" b="b"/>
            <a:pathLst>
              <a:path w="10652647" h="10652647">
                <a:moveTo>
                  <a:pt x="0" y="0"/>
                </a:moveTo>
                <a:lnTo>
                  <a:pt x="10652646" y="0"/>
                </a:lnTo>
                <a:lnTo>
                  <a:pt x="10652646" y="10652647"/>
                </a:lnTo>
                <a:lnTo>
                  <a:pt x="0" y="106526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-115618" y="11010900"/>
            <a:ext cx="5068364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 dirty="0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Ryan Lane Getty Images Signature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64779" y="4586840"/>
            <a:ext cx="8369825" cy="14868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69"/>
              </a:lnSpc>
            </a:pPr>
            <a:r>
              <a:rPr lang="en-US" sz="9121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FIRMTRACK</a:t>
            </a:r>
            <a:endParaRPr lang="en-US" sz="9121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2999116" y="1174832"/>
            <a:ext cx="3531364" cy="3531364"/>
          </a:xfrm>
          <a:custGeom>
            <a:avLst/>
            <a:gdLst/>
            <a:ahLst/>
            <a:cxnLst/>
            <a:rect l="l" t="t" r="r" b="b"/>
            <a:pathLst>
              <a:path w="3531364" h="3531364">
                <a:moveTo>
                  <a:pt x="0" y="0"/>
                </a:moveTo>
                <a:lnTo>
                  <a:pt x="3531365" y="0"/>
                </a:lnTo>
                <a:lnTo>
                  <a:pt x="3531365" y="3531364"/>
                </a:lnTo>
                <a:lnTo>
                  <a:pt x="0" y="353136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2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369968" y="8978393"/>
            <a:ext cx="658732" cy="3710676"/>
            <a:chOff x="0" y="0"/>
            <a:chExt cx="878310" cy="4947568"/>
          </a:xfrm>
        </p:grpSpPr>
        <p:sp>
          <p:nvSpPr>
            <p:cNvPr id="3" name="Freeform 3"/>
            <p:cNvSpPr/>
            <p:nvPr/>
          </p:nvSpPr>
          <p:spPr>
            <a:xfrm rot="-5400000">
              <a:off x="-1946751" y="2817354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3"/>
                  </a:lnTo>
                  <a:lnTo>
                    <a:pt x="0" y="183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5400000">
              <a:off x="-1599328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-5400000">
              <a:off x="-1251905" y="1946751"/>
              <a:ext cx="4076966" cy="183463"/>
            </a:xfrm>
            <a:custGeom>
              <a:avLst/>
              <a:gdLst/>
              <a:ahLst/>
              <a:cxnLst/>
              <a:rect l="l" t="t" r="r" b="b"/>
              <a:pathLst>
                <a:path w="4076966" h="183463">
                  <a:moveTo>
                    <a:pt x="0" y="0"/>
                  </a:moveTo>
                  <a:lnTo>
                    <a:pt x="4076966" y="0"/>
                  </a:lnTo>
                  <a:lnTo>
                    <a:pt x="4076966" y="183464"/>
                  </a:lnTo>
                  <a:lnTo>
                    <a:pt x="0" y="1834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 rot="2700000">
            <a:off x="-582015" y="-1991715"/>
            <a:ext cx="14114386" cy="14114386"/>
          </a:xfrm>
          <a:custGeom>
            <a:avLst/>
            <a:gdLst/>
            <a:ahLst/>
            <a:cxnLst/>
            <a:rect l="l" t="t" r="r" b="b"/>
            <a:pathLst>
              <a:path w="14114386" h="14114386">
                <a:moveTo>
                  <a:pt x="0" y="0"/>
                </a:moveTo>
                <a:lnTo>
                  <a:pt x="14114386" y="0"/>
                </a:lnTo>
                <a:lnTo>
                  <a:pt x="14114386" y="14114386"/>
                </a:lnTo>
                <a:lnTo>
                  <a:pt x="0" y="14114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2700000">
            <a:off x="12334159" y="1796851"/>
            <a:ext cx="6941147" cy="694114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 rot="-2623360">
              <a:off x="-168194" y="-168194"/>
              <a:ext cx="1149187" cy="1149187"/>
            </a:xfrm>
            <a:custGeom>
              <a:avLst/>
              <a:gdLst/>
              <a:ahLst/>
              <a:cxnLst/>
              <a:rect l="l" t="t" r="r" b="b"/>
              <a:pathLst>
                <a:path w="1149187" h="1149187">
                  <a:moveTo>
                    <a:pt x="561782" y="0"/>
                  </a:moveTo>
                  <a:lnTo>
                    <a:pt x="1149188" y="561782"/>
                  </a:lnTo>
                  <a:lnTo>
                    <a:pt x="587406" y="1149188"/>
                  </a:lnTo>
                  <a:lnTo>
                    <a:pt x="0" y="587406"/>
                  </a:lnTo>
                  <a:close/>
                </a:path>
              </a:pathLst>
            </a:custGeom>
            <a:blipFill>
              <a:blip r:embed="rId6"/>
              <a:stretch>
                <a:fillRect t="-24906" b="-24906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143000" y="2054512"/>
            <a:ext cx="9018587" cy="9545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66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Das </a:t>
            </a:r>
            <a:r>
              <a:rPr lang="en-US" sz="6600" dirty="0" err="1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erwartet</a:t>
            </a:r>
            <a:r>
              <a:rPr lang="en-US" sz="6600" dirty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 </a:t>
            </a:r>
            <a:r>
              <a:rPr lang="en-US" sz="66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Dich</a:t>
            </a:r>
            <a:endParaRPr lang="en-US" sz="66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06261" y="3924300"/>
            <a:ext cx="15404624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57250" indent="-857250" algn="l">
              <a:lnSpc>
                <a:spcPts val="5034"/>
              </a:lnSpc>
              <a:buFont typeface="Symbol" panose="05050102010706020507" pitchFamily="18" charset="2"/>
              <a:buChar char="-"/>
            </a:pPr>
            <a:r>
              <a:rPr lang="en-US" sz="44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kurze</a:t>
            </a: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, </a:t>
            </a:r>
            <a:r>
              <a:rPr lang="en-US" sz="44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tiefgehende</a:t>
            </a: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Impulse</a:t>
            </a:r>
          </a:p>
          <a:p>
            <a:pPr marL="857250" indent="-857250" algn="l">
              <a:lnSpc>
                <a:spcPts val="5034"/>
              </a:lnSpc>
              <a:buFont typeface="Symbol" panose="05050102010706020507" pitchFamily="18" charset="2"/>
              <a:buChar char="-"/>
            </a:pPr>
            <a:r>
              <a:rPr lang="en-US" sz="44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v</a:t>
            </a:r>
            <a:r>
              <a:rPr lang="en-US" sz="44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iele</a:t>
            </a: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  <a:r>
              <a:rPr lang="en-US" sz="44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Gruppenspiele</a:t>
            </a:r>
            <a:endParaRPr lang="en-US" sz="4400" dirty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  <a:p>
            <a:pPr marL="857250" indent="-857250" algn="l">
              <a:lnSpc>
                <a:spcPts val="5034"/>
              </a:lnSpc>
              <a:buFont typeface="Symbol" panose="05050102010706020507" pitchFamily="18" charset="2"/>
              <a:buChar char="-"/>
            </a:pP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d</a:t>
            </a: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ie Chance Dich</a:t>
            </a: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, die </a:t>
            </a:r>
            <a:r>
              <a:rPr lang="en-US" sz="44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anderen</a:t>
            </a:r>
            <a:endParaRPr lang="en-US" sz="4400" dirty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  <a:p>
            <a:pPr algn="l">
              <a:lnSpc>
                <a:spcPts val="5034"/>
              </a:lnSpc>
            </a:pP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    und </a:t>
            </a:r>
            <a:r>
              <a:rPr lang="en-US" sz="44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Gott</a:t>
            </a: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  <a:r>
              <a:rPr lang="en-US" sz="44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besser</a:t>
            </a: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  <a:r>
              <a:rPr lang="en-US" sz="44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kennenzulernen</a:t>
            </a:r>
            <a:endParaRPr lang="en-US" sz="4400" dirty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Arial" panose="020B0604020202020204" pitchFamily="34" charset="0"/>
              <a:sym typeface="Brandon Text 1"/>
            </a:endParaRPr>
          </a:p>
          <a:p>
            <a:pPr marL="857250" indent="-857250" algn="l">
              <a:lnSpc>
                <a:spcPts val="5034"/>
              </a:lnSpc>
              <a:buFont typeface="Symbol" panose="05050102010706020507" pitchFamily="18" charset="2"/>
              <a:buChar char="-"/>
            </a:pP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d</a:t>
            </a:r>
            <a:r>
              <a:rPr lang="en-US" sz="44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ie </a:t>
            </a: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Power des </a:t>
            </a:r>
            <a:r>
              <a:rPr lang="en-US" sz="44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Heiligen</a:t>
            </a: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  <a:r>
              <a:rPr lang="en-US" sz="44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Geistes</a:t>
            </a:r>
            <a:r>
              <a:rPr lang="en-US" sz="4400" dirty="0">
                <a:solidFill>
                  <a:srgbClr val="FFFFFF"/>
                </a:solidFill>
                <a:latin typeface="Arial Black" panose="020B0A04020102020204" pitchFamily="34" charset="0"/>
                <a:ea typeface="Brandon Text 1"/>
                <a:cs typeface="Arial" panose="020B0604020202020204" pitchFamily="34" charset="0"/>
                <a:sym typeface="Brandon Text 1"/>
              </a:rPr>
              <a:t> </a:t>
            </a:r>
          </a:p>
          <a:p>
            <a:pPr algn="l">
              <a:lnSpc>
                <a:spcPts val="5034"/>
              </a:lnSpc>
            </a:pPr>
            <a:endParaRPr lang="en-US" sz="4800" dirty="0">
              <a:solidFill>
                <a:srgbClr val="FFFFFF"/>
              </a:solidFill>
              <a:latin typeface="Arial Black" panose="020B0A04020102020204" pitchFamily="34" charset="0"/>
              <a:ea typeface="Brandon Text 1"/>
              <a:cs typeface="Brandon Text 1"/>
              <a:sym typeface="Brandon Text 1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033702" y="9911396"/>
            <a:ext cx="3068392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Brandon Text 3"/>
                <a:ea typeface="Brandon Text 3"/>
                <a:cs typeface="Brandon Text 3"/>
                <a:sym typeface="Brandon Text 3"/>
              </a:rPr>
              <a:t>g-stock studio Getty Images Pro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F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52837" y="2333174"/>
            <a:ext cx="24346098" cy="5386574"/>
          </a:xfrm>
          <a:custGeom>
            <a:avLst/>
            <a:gdLst/>
            <a:ahLst/>
            <a:cxnLst/>
            <a:rect l="l" t="t" r="r" b="b"/>
            <a:pathLst>
              <a:path w="24346098" h="5386574">
                <a:moveTo>
                  <a:pt x="0" y="0"/>
                </a:moveTo>
                <a:lnTo>
                  <a:pt x="24346099" y="0"/>
                </a:lnTo>
                <a:lnTo>
                  <a:pt x="24346099" y="5386574"/>
                </a:lnTo>
                <a:lnTo>
                  <a:pt x="0" y="5386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634674" y="2810140"/>
            <a:ext cx="1069025" cy="2118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05"/>
              </a:lnSpc>
            </a:pPr>
            <a:r>
              <a:rPr lang="en-US" sz="12932" b="1" dirty="0">
                <a:solidFill>
                  <a:srgbClr val="FCD43D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310160" y="1961080"/>
            <a:ext cx="1067634" cy="2117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81"/>
              </a:lnSpc>
            </a:pPr>
            <a:r>
              <a:rPr lang="en-US" sz="12915" b="1" dirty="0">
                <a:solidFill>
                  <a:srgbClr val="36AD8B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50547" y="4577715"/>
            <a:ext cx="1065124" cy="2107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39"/>
              </a:lnSpc>
            </a:pPr>
            <a:r>
              <a:rPr lang="en-US" sz="12885" b="1" dirty="0">
                <a:solidFill>
                  <a:srgbClr val="FFFFFF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194358" y="2085524"/>
            <a:ext cx="1064942" cy="2107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36"/>
              </a:lnSpc>
            </a:pPr>
            <a:r>
              <a:rPr lang="en-US" sz="12882" b="1" dirty="0">
                <a:solidFill>
                  <a:srgbClr val="FF684D"/>
                </a:solidFill>
                <a:latin typeface="Georgia Pro Bold"/>
                <a:ea typeface="Georgia Pro Bold"/>
                <a:cs typeface="Georgia Pro Bold"/>
                <a:sym typeface="Georgia Pro Bold"/>
              </a:rPr>
              <a:t>4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52604" y="6510804"/>
            <a:ext cx="1461010" cy="709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ICH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998476" y="3890502"/>
            <a:ext cx="2026298" cy="685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WELT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34674" y="4964130"/>
            <a:ext cx="2041796" cy="709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GOTT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768396" y="4084247"/>
            <a:ext cx="3177409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>
                <a:solidFill>
                  <a:srgbClr val="FFCC00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FIRMUNG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97893" y="7296075"/>
            <a:ext cx="3031442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Du und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Deine</a:t>
            </a: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Talente</a:t>
            </a:r>
            <a:endParaRPr lang="en-US" sz="2000" dirty="0" smtClean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Deine</a:t>
            </a: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Fragen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Freundschaft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983839" y="4657782"/>
            <a:ext cx="3907053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Deine</a:t>
            </a:r>
            <a:r>
              <a:rPr lang="en-US" sz="2000" dirty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eigene</a:t>
            </a:r>
            <a:r>
              <a:rPr lang="en-US" sz="2000" dirty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Lebenswelt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Die Welt </a:t>
            </a:r>
            <a:r>
              <a:rPr lang="en-US" sz="20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im</a:t>
            </a:r>
            <a:r>
              <a:rPr lang="en-US" sz="2000" dirty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Ganzen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Die Welt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mitgestalten</a:t>
            </a: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(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Projekt</a:t>
            </a: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)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515600" y="5679101"/>
            <a:ext cx="3191690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Staunen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marL="342900" indent="-342900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Gebet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654803" y="4855125"/>
            <a:ext cx="3404597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Das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Firmsakrament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  <a:p>
            <a:pPr marL="342900" indent="-342900" algn="l">
              <a:lnSpc>
                <a:spcPts val="2655"/>
              </a:lnSpc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Gaben</a:t>
            </a:r>
            <a:r>
              <a:rPr lang="en-US" sz="2000" dirty="0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 </a:t>
            </a:r>
            <a:r>
              <a:rPr lang="en-US" sz="2000" dirty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des </a:t>
            </a:r>
            <a:r>
              <a:rPr lang="en-US" sz="2000" dirty="0" err="1" smtClean="0">
                <a:solidFill>
                  <a:srgbClr val="FFFFFF"/>
                </a:solidFill>
                <a:latin typeface="Arial Black" panose="020B0A04020102020204" pitchFamily="34" charset="0"/>
                <a:ea typeface="Brandon Text 2"/>
                <a:cs typeface="Brandon Text 2"/>
                <a:sym typeface="Brandon Text 2"/>
              </a:rPr>
              <a:t>Geistes</a:t>
            </a:r>
            <a:endParaRPr lang="en-US" sz="2000" dirty="0">
              <a:solidFill>
                <a:srgbClr val="FFFFFF"/>
              </a:solidFill>
              <a:latin typeface="Arial Black" panose="020B0A04020102020204" pitchFamily="34" charset="0"/>
              <a:ea typeface="Brandon Text 2"/>
              <a:cs typeface="Brandon Text 2"/>
              <a:sym typeface="Brandon Text 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343400" y="737348"/>
            <a:ext cx="10158023" cy="7693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7200" dirty="0" smtClean="0">
                <a:solidFill>
                  <a:srgbClr val="FFFFFF"/>
                </a:solidFill>
                <a:latin typeface="Berlin Sans FB Demi" panose="020E0802020502020306" pitchFamily="34" charset="0"/>
                <a:ea typeface="Brandon Text 1"/>
                <a:cs typeface="Brandon Text 1"/>
                <a:sym typeface="Brandon Text 1"/>
              </a:rPr>
              <a:t>THEMENBEREICHE</a:t>
            </a:r>
            <a:endParaRPr lang="en-US" sz="7200" dirty="0">
              <a:solidFill>
                <a:srgbClr val="FFFFFF"/>
              </a:solidFill>
              <a:latin typeface="Berlin Sans FB Demi" panose="020E0802020502020306" pitchFamily="34" charset="0"/>
              <a:ea typeface="Brandon Text 1"/>
              <a:cs typeface="Brandon Text 1"/>
              <a:sym typeface="Brandon Text 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</Words>
  <Application>Microsoft Office PowerPoint</Application>
  <PresentationFormat>Benutzerdefiniert</PresentationFormat>
  <Paragraphs>140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9" baseType="lpstr">
      <vt:lpstr>Brandon Text 1</vt:lpstr>
      <vt:lpstr>Calibri</vt:lpstr>
      <vt:lpstr>Brandon Text 2</vt:lpstr>
      <vt:lpstr>Brandon Text 3</vt:lpstr>
      <vt:lpstr>Arial Black</vt:lpstr>
      <vt:lpstr>Georgia Pro Bold</vt:lpstr>
      <vt:lpstr>Arial</vt:lpstr>
      <vt:lpstr>Berlin Sans FB Demi</vt:lpstr>
      <vt:lpstr>Symbol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Infoveranstaltung</dc:title>
  <dc:creator>Ciaston Veronika</dc:creator>
  <cp:lastModifiedBy>Ciaston Veronika</cp:lastModifiedBy>
  <cp:revision>15</cp:revision>
  <dcterms:created xsi:type="dcterms:W3CDTF">2006-08-16T00:00:00Z</dcterms:created>
  <dcterms:modified xsi:type="dcterms:W3CDTF">2024-09-12T10:05:20Z</dcterms:modified>
  <dc:identifier>DAGMhCXt2Ao</dc:identifier>
</cp:coreProperties>
</file>